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4" r:id="rId8"/>
    <p:sldId id="260" r:id="rId9"/>
    <p:sldId id="265" r:id="rId10"/>
    <p:sldId id="263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10/02/2017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fr/url?sa=i&amp;rct=j&amp;q=&amp;esrc=s&amp;source=images&amp;cd=&amp;cad=rja&amp;uact=8&amp;ved=0ahUKEwjQ9YSKxIXSAhXEWhoKHSNVBvoQjRwIBw&amp;url=http%3A%2F%2Ffr.123rf.com%2Fphoto_16843448_arbre-sans-feuilles.html&amp;psig=AFQjCNEOXOCxuKMDrtTlTVNE6ZvzKCULsQ&amp;ust=148681618300900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Education thérapeutique des patients : expérience en psychiatrie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F. BEYE</a:t>
            </a:r>
          </a:p>
          <a:p>
            <a:r>
              <a:rPr lang="fr-FR" dirty="0" smtClean="0"/>
              <a:t>Pharmacien PH</a:t>
            </a:r>
          </a:p>
          <a:p>
            <a:r>
              <a:rPr lang="fr-FR" dirty="0" smtClean="0"/>
              <a:t>CH La Chartreuse – Dijon</a:t>
            </a:r>
          </a:p>
          <a:p>
            <a:r>
              <a:rPr lang="fr-FR" dirty="0" smtClean="0"/>
              <a:t>10 février 2017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2383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355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9300"/>
            <a:ext cx="6580105" cy="6254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06" y="6021288"/>
            <a:ext cx="46386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07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r-FR" dirty="0" smtClean="0"/>
              <a:t>La démarche éducative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fr-FR" dirty="0" smtClean="0"/>
              <a:t>Diagnostic éducatif (bilan)</a:t>
            </a:r>
          </a:p>
          <a:p>
            <a:r>
              <a:rPr lang="fr-FR" dirty="0" smtClean="0"/>
              <a:t>Objectifs et contrat éducatif</a:t>
            </a:r>
          </a:p>
          <a:p>
            <a:r>
              <a:rPr lang="fr-FR" dirty="0" smtClean="0"/>
              <a:t>Mise en œuvre éducative</a:t>
            </a:r>
          </a:p>
          <a:p>
            <a:r>
              <a:rPr lang="fr-FR" dirty="0" smtClean="0"/>
              <a:t>Evaluation </a:t>
            </a:r>
            <a:r>
              <a:rPr lang="fr-FR" dirty="0" smtClean="0"/>
              <a:t>action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512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67744" y="5877272"/>
            <a:ext cx="460851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Programme « Quand la psych’ose »</a:t>
            </a:r>
          </a:p>
          <a:p>
            <a:pPr algn="ctr"/>
            <a:r>
              <a:rPr lang="fr-FR" dirty="0" smtClean="0"/>
              <a:t>Atelier n°3 : Médicament, mais dit comment ?</a:t>
            </a:r>
            <a:endParaRPr lang="fr-FR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3877"/>
            <a:ext cx="7072022" cy="524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667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Mise en œuvre éducative </a:t>
            </a:r>
            <a:br>
              <a:rPr lang="fr-FR" dirty="0" smtClean="0"/>
            </a:b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80729"/>
            <a:ext cx="8229600" cy="21602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Les 3 types d’approches en éducation thérapeutique des patients :</a:t>
            </a:r>
          </a:p>
          <a:p>
            <a:r>
              <a:rPr lang="fr-FR" dirty="0" err="1" smtClean="0"/>
              <a:t>Cognitivo</a:t>
            </a:r>
            <a:r>
              <a:rPr lang="fr-FR" dirty="0" smtClean="0"/>
              <a:t>-comportementale ou «</a:t>
            </a:r>
            <a:r>
              <a:rPr lang="fr-FR" dirty="0" smtClean="0"/>
              <a:t> Behaviorisme »</a:t>
            </a:r>
          </a:p>
          <a:p>
            <a:r>
              <a:rPr lang="fr-FR" dirty="0" smtClean="0"/>
              <a:t>Constructivisme</a:t>
            </a:r>
            <a:endParaRPr lang="fr-FR" dirty="0" smtClean="0"/>
          </a:p>
          <a:p>
            <a:r>
              <a:rPr lang="fr-FR" dirty="0" smtClean="0"/>
              <a:t>Socioconstructivisme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221088"/>
            <a:ext cx="8536719" cy="23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914" y="3212976"/>
            <a:ext cx="46386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976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r-FR" dirty="0" smtClean="0"/>
              <a:t>Approche behavioriste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Objectif : comprendre la </a:t>
            </a:r>
            <a:r>
              <a:rPr lang="fr-FR" dirty="0" smtClean="0"/>
              <a:t>maladie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Méthodes 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Magistrale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Démonstration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Vidéo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u="sng" dirty="0" smtClean="0">
                <a:solidFill>
                  <a:srgbClr val="FF0000"/>
                </a:solidFill>
              </a:rPr>
              <a:t>Cartes de </a:t>
            </a:r>
            <a:r>
              <a:rPr lang="fr-FR" u="sng" dirty="0" err="1" smtClean="0">
                <a:solidFill>
                  <a:srgbClr val="FF0000"/>
                </a:solidFill>
              </a:rPr>
              <a:t>Barrows</a:t>
            </a:r>
            <a:r>
              <a:rPr lang="fr-FR" u="sng" dirty="0" smtClean="0">
                <a:solidFill>
                  <a:srgbClr val="FF0000"/>
                </a:solidFill>
              </a:rPr>
              <a:t> (ronde des décisions) : </a:t>
            </a:r>
            <a:r>
              <a:rPr lang="fr-FR" dirty="0" smtClean="0"/>
              <a:t>choix de la carte la plus adaptée à la situation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32856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86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fr-FR" dirty="0" smtClean="0"/>
              <a:t>Approche constructiviste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Objectifs </a:t>
            </a:r>
            <a:r>
              <a:rPr lang="fr-FR" dirty="0" smtClean="0"/>
              <a:t>: </a:t>
            </a:r>
            <a:endParaRPr lang="fr-FR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Apprendre </a:t>
            </a:r>
            <a:r>
              <a:rPr lang="fr-FR" dirty="0" smtClean="0"/>
              <a:t>à vivre avec la maladie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Accompagnement </a:t>
            </a:r>
            <a:r>
              <a:rPr lang="fr-FR" dirty="0" smtClean="0"/>
              <a:t>individuel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Le patient mobilise ses connaissances et est encouragé à parler de son vécu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Travailler à partir de la demande du patient pour l’aider à choisir ce qui est bien pour lui tout en prenant en compte ses limites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Méthodes :</a:t>
            </a:r>
            <a:endParaRPr lang="fr-FR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Entretien motivationnel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u="sng" dirty="0" smtClean="0">
                <a:solidFill>
                  <a:srgbClr val="FF0000"/>
                </a:solidFill>
              </a:rPr>
              <a:t>Blason (individuel)</a:t>
            </a:r>
            <a:endParaRPr lang="fr-FR" u="sng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3096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198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 : Blason individuel</a:t>
            </a:r>
            <a:endParaRPr lang="fr-F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4709164" cy="478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55776" y="155679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Les antipsychotiques : </a:t>
            </a:r>
            <a:r>
              <a:rPr lang="fr-FR" sz="1600" i="1" dirty="0" smtClean="0"/>
              <a:t>ce que c’est</a:t>
            </a:r>
            <a:endParaRPr lang="fr-FR" sz="1600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4860032" y="154376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Les antipsychotiques : </a:t>
            </a:r>
            <a:r>
              <a:rPr lang="fr-FR" sz="1600" i="1" dirty="0" smtClean="0"/>
              <a:t>ce que ce n’est pas</a:t>
            </a:r>
            <a:endParaRPr lang="fr-FR" sz="1600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3707904" y="393305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Ce que je vis avec les antipsychotiques</a:t>
            </a:r>
            <a:endParaRPr lang="fr-FR" sz="1600" dirty="0"/>
          </a:p>
        </p:txBody>
      </p:sp>
      <p:cxnSp>
        <p:nvCxnSpPr>
          <p:cNvPr id="8" name="Connecteur droit 7"/>
          <p:cNvCxnSpPr>
            <a:stCxn id="6146" idx="0"/>
          </p:cNvCxnSpPr>
          <p:nvPr/>
        </p:nvCxnSpPr>
        <p:spPr>
          <a:xfrm>
            <a:off x="4694334" y="1340768"/>
            <a:ext cx="21682" cy="2392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6146" idx="1"/>
            <a:endCxn id="6146" idx="3"/>
          </p:cNvCxnSpPr>
          <p:nvPr/>
        </p:nvCxnSpPr>
        <p:spPr>
          <a:xfrm>
            <a:off x="2339752" y="3733466"/>
            <a:ext cx="47091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79512" y="1849179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Permet de reclasser les +/- idées fausses avec le patient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Peut servir éventuellement au bilan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377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/>
          <a:lstStyle/>
          <a:p>
            <a:r>
              <a:rPr lang="fr-FR" dirty="0" smtClean="0"/>
              <a:t>Approche socioconstructiviste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Objectifs </a:t>
            </a:r>
            <a:r>
              <a:rPr lang="fr-FR" dirty="0" smtClean="0"/>
              <a:t>: 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D</a:t>
            </a:r>
            <a:r>
              <a:rPr lang="fr-FR" dirty="0" smtClean="0"/>
              <a:t>éveloppement </a:t>
            </a:r>
            <a:r>
              <a:rPr lang="fr-FR" dirty="0" smtClean="0"/>
              <a:t>de potentialités </a:t>
            </a:r>
            <a:r>
              <a:rPr lang="fr-FR" dirty="0" smtClean="0"/>
              <a:t>collectives</a:t>
            </a:r>
          </a:p>
          <a:p>
            <a:pPr marL="0" indent="0">
              <a:buNone/>
            </a:pPr>
            <a:r>
              <a:rPr lang="fr-FR" dirty="0" smtClean="0"/>
              <a:t>Patient acteur de son projet et acteur dans un groupe</a:t>
            </a:r>
          </a:p>
          <a:p>
            <a:pPr marL="0" indent="0">
              <a:buNone/>
            </a:pPr>
            <a:r>
              <a:rPr lang="fr-FR" dirty="0" smtClean="0"/>
              <a:t>Attention : si le contenu est trop éloigné des capacités du groupe </a:t>
            </a:r>
            <a:r>
              <a:rPr lang="fr-FR" dirty="0" smtClean="0">
                <a:sym typeface="Wingdings" panose="05000000000000000000" pitchFamily="2" charset="2"/>
              </a:rPr>
              <a:t> Echec donc importance de l’évaluation initiale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Méthodes 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Brainstorming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Groupe de parole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Photo langage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u="sng" dirty="0" smtClean="0">
                <a:solidFill>
                  <a:srgbClr val="FF0000"/>
                </a:solidFill>
              </a:rPr>
              <a:t>Arbre à palabre : </a:t>
            </a:r>
            <a:r>
              <a:rPr lang="fr-FR" dirty="0" smtClean="0"/>
              <a:t>questions notées sur un post-it (feuilles de l’arbre) </a:t>
            </a:r>
            <a:r>
              <a:rPr lang="fr-FR" dirty="0" smtClean="0">
                <a:sym typeface="Wingdings" panose="05000000000000000000" pitchFamily="2" charset="2"/>
              </a:rPr>
              <a:t> Anonyme donc libère la parole</a:t>
            </a:r>
            <a:endParaRPr lang="fr-FR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90540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258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Exemple : L’arbre à palabre…</a:t>
            </a:r>
            <a:endParaRPr lang="fr-FR" dirty="0"/>
          </a:p>
        </p:txBody>
      </p:sp>
      <p:pic>
        <p:nvPicPr>
          <p:cNvPr id="7172" name="Picture 4" descr="Résultat de recherche d'images pour &quot;image arbre sans feuilles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57657"/>
            <a:ext cx="554036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444208" y="2204864"/>
            <a:ext cx="20162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Tout ce que vous avez toujours voulu savoir et que vous n’avez jamais osé demandé…</a:t>
            </a:r>
          </a:p>
        </p:txBody>
      </p:sp>
    </p:spTree>
    <p:extLst>
      <p:ext uri="{BB962C8B-B14F-4D97-AF65-F5344CB8AC3E}">
        <p14:creationId xmlns:p14="http://schemas.microsoft.com/office/powerpoint/2010/main" val="917440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274</Words>
  <Application>Microsoft Office PowerPoint</Application>
  <PresentationFormat>Affichage à l'écran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Education thérapeutique des patients : expérience en psychiatrie</vt:lpstr>
      <vt:lpstr>La démarche éducative</vt:lpstr>
      <vt:lpstr>Présentation PowerPoint</vt:lpstr>
      <vt:lpstr>Mise en œuvre éducative  </vt:lpstr>
      <vt:lpstr>Approche behavioriste</vt:lpstr>
      <vt:lpstr>Approche constructiviste</vt:lpstr>
      <vt:lpstr>Exemple : Blason individuel</vt:lpstr>
      <vt:lpstr>Approche socioconstructiviste</vt:lpstr>
      <vt:lpstr>Exemple : L’arbre à palabre…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thérapeutique des patients : expérience en psychiatrie</dc:title>
  <dc:creator>Beye, Florence</dc:creator>
  <cp:lastModifiedBy>Beye, Florence</cp:lastModifiedBy>
  <cp:revision>17</cp:revision>
  <dcterms:created xsi:type="dcterms:W3CDTF">2017-02-06T13:40:19Z</dcterms:created>
  <dcterms:modified xsi:type="dcterms:W3CDTF">2017-02-10T13:23:58Z</dcterms:modified>
</cp:coreProperties>
</file>